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9" r:id="rId4"/>
    <p:sldId id="262" r:id="rId5"/>
    <p:sldId id="263" r:id="rId6"/>
    <p:sldId id="264" r:id="rId7"/>
    <p:sldId id="265" r:id="rId8"/>
    <p:sldId id="266" r:id="rId9"/>
    <p:sldId id="267" r:id="rId10"/>
    <p:sldId id="269" r:id="rId11"/>
    <p:sldId id="268" r:id="rId12"/>
    <p:sldId id="261" r:id="rId13"/>
  </p:sldIdLst>
  <p:sldSz cx="18288000" cy="10287000"/>
  <p:notesSz cx="6858000" cy="9144000"/>
  <p:embeddedFontLst>
    <p:embeddedFont>
      <p:font typeface="Canva Sans" panose="020B0503030501040103" pitchFamily="34" charset="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13" autoAdjust="0"/>
    <p:restoredTop sz="94566" autoAdjust="0"/>
  </p:normalViewPr>
  <p:slideViewPr>
    <p:cSldViewPr>
      <p:cViewPr>
        <p:scale>
          <a:sx n="65" d="100"/>
          <a:sy n="65" d="100"/>
        </p:scale>
        <p:origin x="2136" y="1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732750" y="0"/>
            <a:ext cx="5143500" cy="5143500"/>
          </a:xfrm>
          <a:custGeom>
            <a:avLst/>
            <a:gdLst/>
            <a:ahLst/>
            <a:cxnLst/>
            <a:rect l="l" t="t" r="r" b="b"/>
            <a:pathLst>
              <a:path w="5143500" h="5143500">
                <a:moveTo>
                  <a:pt x="0" y="0"/>
                </a:moveTo>
                <a:lnTo>
                  <a:pt x="5143500" y="0"/>
                </a:lnTo>
                <a:lnTo>
                  <a:pt x="5143500" y="5143500"/>
                </a:lnTo>
                <a:lnTo>
                  <a:pt x="0" y="5143500"/>
                </a:lnTo>
                <a:lnTo>
                  <a:pt x="0" y="0"/>
                </a:lnTo>
                <a:close/>
              </a:path>
            </a:pathLst>
          </a:custGeom>
          <a:blipFill>
            <a:blip r:embed="rId2"/>
            <a:stretch>
              <a:fillRect/>
            </a:stretch>
          </a:blipFill>
        </p:spPr>
        <p:txBody>
          <a:bodyPr/>
          <a:lstStyle/>
          <a:p>
            <a:endParaRPr lang="en-US"/>
          </a:p>
        </p:txBody>
      </p:sp>
      <p:sp>
        <p:nvSpPr>
          <p:cNvPr id="3" name="Freeform 3"/>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3"/>
            <a:stretch>
              <a:fillRect/>
            </a:stretch>
          </a:blipFill>
        </p:spPr>
        <p:txBody>
          <a:bodyPr/>
          <a:lstStyle/>
          <a:p>
            <a:endParaRPr lang="en-US"/>
          </a:p>
        </p:txBody>
      </p:sp>
      <p:sp>
        <p:nvSpPr>
          <p:cNvPr id="4" name="TextBox 4"/>
          <p:cNvSpPr txBox="1"/>
          <p:nvPr/>
        </p:nvSpPr>
        <p:spPr>
          <a:xfrm>
            <a:off x="1713016" y="4837379"/>
            <a:ext cx="15279584" cy="2343655"/>
          </a:xfrm>
          <a:prstGeom prst="rect">
            <a:avLst/>
          </a:prstGeom>
        </p:spPr>
        <p:txBody>
          <a:bodyPr wrap="square" lIns="0" tIns="0" rIns="0" bIns="0" rtlCol="0" anchor="t">
            <a:spAutoFit/>
          </a:bodyPr>
          <a:lstStyle/>
          <a:p>
            <a:pPr>
              <a:lnSpc>
                <a:spcPct val="150000"/>
              </a:lnSpc>
              <a:spcBef>
                <a:spcPct val="0"/>
              </a:spcBef>
            </a:pPr>
            <a:r>
              <a:rPr lang="lv-LV" sz="5400" b="1" dirty="0">
                <a:solidFill>
                  <a:srgbClr val="9C0757"/>
                </a:solidFill>
                <a:latin typeface="Times New Roman" panose="02020603050405020304" pitchFamily="18" charset="0"/>
                <a:cs typeface="Times New Roman" panose="02020603050405020304" pitchFamily="18" charset="0"/>
              </a:rPr>
              <a:t>Seksuālā uzmākšanās un cietušā loma administratīvā pārkāpuma procesā</a:t>
            </a:r>
          </a:p>
        </p:txBody>
      </p:sp>
      <p:sp>
        <p:nvSpPr>
          <p:cNvPr id="5" name="TextBox 5"/>
          <p:cNvSpPr txBox="1"/>
          <p:nvPr/>
        </p:nvSpPr>
        <p:spPr>
          <a:xfrm>
            <a:off x="1713016" y="8016772"/>
            <a:ext cx="15546284" cy="618054"/>
          </a:xfrm>
          <a:prstGeom prst="rect">
            <a:avLst/>
          </a:prstGeom>
        </p:spPr>
        <p:txBody>
          <a:bodyPr lIns="0" tIns="0" rIns="0" bIns="0" rtlCol="0" anchor="t">
            <a:spAutoFit/>
          </a:bodyPr>
          <a:lstStyle/>
          <a:p>
            <a:pPr algn="r">
              <a:lnSpc>
                <a:spcPts val="5551"/>
              </a:lnSpc>
              <a:spcBef>
                <a:spcPct val="0"/>
              </a:spcBef>
            </a:pPr>
            <a:r>
              <a:rPr lang="en-US" sz="2400" dirty="0">
                <a:solidFill>
                  <a:srgbClr val="000000"/>
                </a:solidFill>
                <a:latin typeface="Times New Roman" panose="02020603050405020304" pitchFamily="18" charset="0"/>
                <a:cs typeface="Times New Roman" panose="02020603050405020304" pitchFamily="18" charset="0"/>
              </a:rPr>
              <a:t>21.02.2025</a:t>
            </a:r>
            <a:r>
              <a:rPr lang="en-US" sz="2400" dirty="0">
                <a:solidFill>
                  <a:srgbClr val="000000"/>
                </a:solidFill>
                <a:latin typeface="Canva Sans"/>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AB5F6-0ADB-F691-CF66-F3C4F7892661}"/>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80B9994A-5970-15A6-6347-C80E5619AC1C}"/>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542D74C3-FBDF-4154-C6D1-68DBED343A52}"/>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75DF192A-4F18-4D7F-DE36-CAFFF424B800}"/>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Cietušais</a:t>
            </a:r>
          </a:p>
        </p:txBody>
      </p:sp>
      <p:sp>
        <p:nvSpPr>
          <p:cNvPr id="5" name="TextBox 5">
            <a:extLst>
              <a:ext uri="{FF2B5EF4-FFF2-40B4-BE49-F238E27FC236}">
                <a16:creationId xmlns:a16="http://schemas.microsoft.com/office/drawing/2014/main" id="{438473C6-2189-D8A3-8D77-4F596085D543}"/>
              </a:ext>
            </a:extLst>
          </p:cNvPr>
          <p:cNvSpPr txBox="1"/>
          <p:nvPr/>
        </p:nvSpPr>
        <p:spPr>
          <a:xfrm>
            <a:off x="1028700" y="3004466"/>
            <a:ext cx="13943044" cy="4919616"/>
          </a:xfrm>
          <a:prstGeom prst="rect">
            <a:avLst/>
          </a:prstGeom>
        </p:spPr>
        <p:txBody>
          <a:bodyPr wrap="square" lIns="0" tIns="0" rIns="0" bIns="0" rtlCol="0" anchor="t">
            <a:spAutoFit/>
          </a:bodyPr>
          <a:lstStyle/>
          <a:p>
            <a:pPr>
              <a:lnSpc>
                <a:spcPct val="150000"/>
              </a:lnSpc>
              <a:spcBef>
                <a:spcPct val="0"/>
              </a:spcBef>
            </a:pPr>
            <a:r>
              <a:rPr lang="lv-LV" sz="3200" b="1" i="1" dirty="0">
                <a:solidFill>
                  <a:srgbClr val="000000"/>
                </a:solidFill>
                <a:latin typeface="Times New Roman" panose="02020603050405020304" pitchFamily="18" charset="0"/>
                <a:cs typeface="Times New Roman" panose="02020603050405020304" pitchFamily="18" charset="0"/>
              </a:rPr>
              <a:t>Cietušā statuss</a:t>
            </a:r>
          </a:p>
          <a:p>
            <a:pPr marL="342900" indent="-342900">
              <a:lnSpc>
                <a:spcPct val="150000"/>
              </a:lnSpc>
              <a:spcBef>
                <a:spcPct val="0"/>
              </a:spcBef>
              <a:buFont typeface="Arial" panose="020B0604020202020204" pitchFamily="34" charset="0"/>
              <a:buChar char="•"/>
            </a:pPr>
            <a:r>
              <a:rPr lang="lv-LV" sz="3200" dirty="0">
                <a:solidFill>
                  <a:srgbClr val="000000"/>
                </a:solidFill>
                <a:latin typeface="Times New Roman" panose="02020603050405020304" pitchFamily="18" charset="0"/>
                <a:cs typeface="Times New Roman" panose="02020603050405020304" pitchFamily="18" charset="0"/>
              </a:rPr>
              <a:t>Lēmumu par </a:t>
            </a:r>
            <a:r>
              <a:rPr lang="lv-LV" sz="3200" b="1" dirty="0">
                <a:solidFill>
                  <a:srgbClr val="000000"/>
                </a:solidFill>
                <a:latin typeface="Times New Roman" panose="02020603050405020304" pitchFamily="18" charset="0"/>
                <a:cs typeface="Times New Roman" panose="02020603050405020304" pitchFamily="18" charset="0"/>
              </a:rPr>
              <a:t>cietušā statusa </a:t>
            </a:r>
            <a:r>
              <a:rPr lang="lv-LV" sz="3200" dirty="0">
                <a:solidFill>
                  <a:srgbClr val="000000"/>
                </a:solidFill>
                <a:latin typeface="Times New Roman" panose="02020603050405020304" pitchFamily="18" charset="0"/>
                <a:cs typeface="Times New Roman" panose="02020603050405020304" pitchFamily="18" charset="0"/>
              </a:rPr>
              <a:t>piešķiršanu pieņem uz personas lūguma pamata. Amatpersona informē personu par tās tiesībām izteikt šādu lūgumu.</a:t>
            </a:r>
          </a:p>
          <a:p>
            <a:pPr marL="342900" indent="-342900">
              <a:lnSpc>
                <a:spcPct val="150000"/>
              </a:lnSpc>
              <a:spcBef>
                <a:spcPct val="0"/>
              </a:spcBef>
              <a:buFont typeface="Arial" panose="020B0604020202020204" pitchFamily="34" charset="0"/>
              <a:buChar char="•"/>
            </a:pPr>
            <a:r>
              <a:rPr lang="lv-LV" sz="3200" dirty="0">
                <a:solidFill>
                  <a:srgbClr val="000000"/>
                </a:solidFill>
                <a:latin typeface="Times New Roman" panose="02020603050405020304" pitchFamily="18" charset="0"/>
                <a:cs typeface="Times New Roman" panose="02020603050405020304" pitchFamily="18" charset="0"/>
              </a:rPr>
              <a:t>Cietušā </a:t>
            </a:r>
            <a:r>
              <a:rPr lang="lv-LV" sz="3200" b="1" dirty="0">
                <a:solidFill>
                  <a:srgbClr val="000000"/>
                </a:solidFill>
                <a:latin typeface="Times New Roman" panose="02020603050405020304" pitchFamily="18" charset="0"/>
                <a:cs typeface="Times New Roman" panose="02020603050405020304" pitchFamily="18" charset="0"/>
              </a:rPr>
              <a:t>tiesības</a:t>
            </a:r>
            <a:r>
              <a:rPr lang="lv-LV" sz="3200" dirty="0">
                <a:solidFill>
                  <a:srgbClr val="000000"/>
                </a:solidFill>
                <a:latin typeface="Times New Roman" panose="02020603050405020304" pitchFamily="18" charset="0"/>
                <a:cs typeface="Times New Roman" panose="02020603050405020304" pitchFamily="18" charset="0"/>
              </a:rPr>
              <a:t>: iepazīties ar administratīvā pārkāpuma lietas materiāliem, piedalīties lietas izskatīšanā, izteikt lūgumus, iesniegt pierādījumus, pārsūdzēt administratīvā pārkāpuma lietā pieņemto lēmumu </a:t>
            </a:r>
            <a:r>
              <a:rPr lang="lv-LV" sz="3200" dirty="0" err="1">
                <a:solidFill>
                  <a:srgbClr val="000000"/>
                </a:solidFill>
                <a:latin typeface="Times New Roman" panose="02020603050405020304" pitchFamily="18" charset="0"/>
                <a:cs typeface="Times New Roman" panose="02020603050405020304" pitchFamily="18" charset="0"/>
              </a:rPr>
              <a:t>u</a:t>
            </a:r>
            <a:r>
              <a:rPr lang="lv-LV" sz="3200" dirty="0">
                <a:solidFill>
                  <a:srgbClr val="000000"/>
                </a:solidFill>
                <a:latin typeface="Times New Roman" panose="02020603050405020304" pitchFamily="18" charset="0"/>
                <a:cs typeface="Times New Roman" panose="02020603050405020304" pitchFamily="18" charset="0"/>
              </a:rPr>
              <a:t>. </a:t>
            </a:r>
            <a:r>
              <a:rPr lang="lv-LV" sz="3200" dirty="0" err="1">
                <a:solidFill>
                  <a:srgbClr val="000000"/>
                </a:solidFill>
                <a:latin typeface="Times New Roman" panose="02020603050405020304" pitchFamily="18" charset="0"/>
                <a:cs typeface="Times New Roman" panose="02020603050405020304" pitchFamily="18" charset="0"/>
              </a:rPr>
              <a:t>c</a:t>
            </a:r>
            <a:r>
              <a:rPr lang="lv-LV" sz="3200" dirty="0">
                <a:solidFill>
                  <a:srgbClr val="000000"/>
                </a:solidFill>
                <a:latin typeface="Times New Roman" panose="02020603050405020304" pitchFamily="18" charset="0"/>
                <a:cs typeface="Times New Roman" panose="02020603050405020304" pitchFamily="18" charset="0"/>
              </a:rPr>
              <a:t>. </a:t>
            </a:r>
          </a:p>
          <a:p>
            <a:pPr marL="342900" indent="-342900">
              <a:lnSpc>
                <a:spcPct val="150000"/>
              </a:lnSpc>
              <a:spcBef>
                <a:spcPct val="0"/>
              </a:spcBef>
              <a:buFont typeface="Arial" panose="020B0604020202020204" pitchFamily="34" charset="0"/>
              <a:buChar char="•"/>
            </a:pPr>
            <a:endParaRPr lang="lv-LV"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31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8F349-EB49-F0F7-A2BA-7C51032925F4}"/>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ED45BB4-7C88-E355-3257-86F4F3E14C26}"/>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452C0CFB-DFC4-87E9-08D5-A99294AA336D}"/>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4832BC8E-2993-272C-3C5A-7FCF9FDCA90A}"/>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Vardarbība ģimenē</a:t>
            </a:r>
          </a:p>
        </p:txBody>
      </p:sp>
      <p:sp>
        <p:nvSpPr>
          <p:cNvPr id="5" name="TextBox 5">
            <a:extLst>
              <a:ext uri="{FF2B5EF4-FFF2-40B4-BE49-F238E27FC236}">
                <a16:creationId xmlns:a16="http://schemas.microsoft.com/office/drawing/2014/main" id="{3D930CA8-539E-2A1E-8C0D-F70E93870743}"/>
              </a:ext>
            </a:extLst>
          </p:cNvPr>
          <p:cNvSpPr txBox="1"/>
          <p:nvPr/>
        </p:nvSpPr>
        <p:spPr>
          <a:xfrm>
            <a:off x="1028700" y="3004466"/>
            <a:ext cx="13943044" cy="5820824"/>
          </a:xfrm>
          <a:prstGeom prst="rect">
            <a:avLst/>
          </a:prstGeom>
        </p:spPr>
        <p:txBody>
          <a:bodyPr wrap="square" lIns="0" tIns="0" rIns="0" bIns="0" rtlCol="0" anchor="t">
            <a:spAutoFit/>
          </a:bodyPr>
          <a:lstStyle/>
          <a:p>
            <a:pPr marL="342900" indent="-342900">
              <a:lnSpc>
                <a:spcPct val="150000"/>
              </a:lnSpc>
              <a:spcBef>
                <a:spcPct val="0"/>
              </a:spcBef>
              <a:buFont typeface="Arial" panose="020B0604020202020204" pitchFamily="34" charset="0"/>
              <a:buChar char="•"/>
            </a:pPr>
            <a:r>
              <a:rPr lang="lv-LV" sz="3200" b="1" dirty="0">
                <a:solidFill>
                  <a:srgbClr val="000000"/>
                </a:solidFill>
                <a:latin typeface="Times New Roman" panose="02020603050405020304" pitchFamily="18" charset="0"/>
                <a:cs typeface="Times New Roman" panose="02020603050405020304" pitchFamily="18" charset="0"/>
              </a:rPr>
              <a:t>Vai uzsākt administratīvā pārkāpuma procesu?</a:t>
            </a:r>
          </a:p>
          <a:p>
            <a:pPr lvl="1">
              <a:lnSpc>
                <a:spcPct val="150000"/>
              </a:lnSpc>
              <a:spcBef>
                <a:spcPct val="0"/>
              </a:spcBef>
            </a:pPr>
            <a:r>
              <a:rPr lang="lv-LV" sz="3200" dirty="0">
                <a:solidFill>
                  <a:srgbClr val="000000"/>
                </a:solidFill>
                <a:latin typeface="Times New Roman" panose="02020603050405020304" pitchFamily="18" charset="0"/>
                <a:cs typeface="Times New Roman" panose="02020603050405020304" pitchFamily="18" charset="0"/>
              </a:rPr>
              <a:t>Tuvas personiskas attiecības, autoritāte </a:t>
            </a:r>
            <a:r>
              <a:rPr lang="lv-LV" sz="3200" dirty="0" err="1">
                <a:solidFill>
                  <a:srgbClr val="000000"/>
                </a:solidFill>
                <a:latin typeface="Times New Roman" panose="02020603050405020304" pitchFamily="18" charset="0"/>
                <a:cs typeface="Times New Roman" panose="02020603050405020304" pitchFamily="18" charset="0"/>
              </a:rPr>
              <a:t>u</a:t>
            </a:r>
            <a:r>
              <a:rPr lang="lv-LV" sz="3200" dirty="0">
                <a:solidFill>
                  <a:srgbClr val="000000"/>
                </a:solidFill>
                <a:latin typeface="Times New Roman" panose="02020603050405020304" pitchFamily="18" charset="0"/>
                <a:cs typeface="Times New Roman" panose="02020603050405020304" pitchFamily="18" charset="0"/>
              </a:rPr>
              <a:t>. tml. – smags pārkāpums</a:t>
            </a:r>
          </a:p>
          <a:p>
            <a:pPr lvl="1">
              <a:lnSpc>
                <a:spcPct val="150000"/>
              </a:lnSpc>
              <a:spcBef>
                <a:spcPct val="0"/>
              </a:spcBef>
            </a:pPr>
            <a:r>
              <a:rPr lang="lv-LV" sz="3200" dirty="0">
                <a:solidFill>
                  <a:srgbClr val="000000"/>
                </a:solidFill>
                <a:latin typeface="Times New Roman" panose="02020603050405020304" pitchFamily="18" charset="0"/>
                <a:cs typeface="Times New Roman" panose="02020603050405020304" pitchFamily="18" charset="0"/>
              </a:rPr>
              <a:t>Represīvā mehānisma ļaunprātīga izmantošana, lai risinātu strīdus</a:t>
            </a:r>
          </a:p>
          <a:p>
            <a:pPr lvl="1">
              <a:lnSpc>
                <a:spcPct val="150000"/>
              </a:lnSpc>
              <a:spcBef>
                <a:spcPct val="0"/>
              </a:spcBef>
            </a:pPr>
            <a:endParaRPr lang="lv-LV" sz="3200" dirty="0">
              <a:solidFill>
                <a:srgbClr val="000000"/>
              </a:solidFill>
              <a:latin typeface="Times New Roman" panose="02020603050405020304" pitchFamily="18" charset="0"/>
              <a:cs typeface="Times New Roman" panose="02020603050405020304" pitchFamily="18" charset="0"/>
            </a:endParaRPr>
          </a:p>
          <a:p>
            <a:pPr marL="457200" indent="-457200">
              <a:lnSpc>
                <a:spcPct val="150000"/>
              </a:lnSpc>
              <a:spcBef>
                <a:spcPct val="0"/>
              </a:spcBef>
              <a:buFont typeface="Arial" panose="020B0604020202020204" pitchFamily="34" charset="0"/>
              <a:buChar char="•"/>
            </a:pPr>
            <a:r>
              <a:rPr lang="lv-LV" sz="3200" b="1" dirty="0">
                <a:solidFill>
                  <a:srgbClr val="000000"/>
                </a:solidFill>
                <a:latin typeface="Times New Roman" panose="02020603050405020304" pitchFamily="18" charset="0"/>
                <a:cs typeface="Times New Roman" panose="02020603050405020304" pitchFamily="18" charset="0"/>
              </a:rPr>
              <a:t>Nepilngadīgā cietušā pārstāvis</a:t>
            </a:r>
          </a:p>
          <a:p>
            <a:pPr lvl="1">
              <a:lnSpc>
                <a:spcPct val="150000"/>
              </a:lnSpc>
              <a:spcBef>
                <a:spcPct val="0"/>
              </a:spcBef>
            </a:pPr>
            <a:r>
              <a:rPr lang="lv-LV" sz="3200" dirty="0">
                <a:solidFill>
                  <a:srgbClr val="000000"/>
                </a:solidFill>
                <a:latin typeface="Times New Roman" panose="02020603050405020304" pitchFamily="18" charset="0"/>
                <a:cs typeface="Times New Roman" panose="02020603050405020304" pitchFamily="18" charset="0"/>
              </a:rPr>
              <a:t>Likumā noteiktā personu secība un to iespējas un vēlēšanās patiesi aizsargāt nepilngadīgā intereses.</a:t>
            </a:r>
          </a:p>
          <a:p>
            <a:pPr lvl="1">
              <a:lnSpc>
                <a:spcPct val="150000"/>
              </a:lnSpc>
              <a:spcBef>
                <a:spcPct val="0"/>
              </a:spcBef>
            </a:pPr>
            <a:r>
              <a:rPr lang="lv-LV" sz="3200" dirty="0">
                <a:solidFill>
                  <a:srgbClr val="000000"/>
                </a:solidFill>
                <a:latin typeface="Times New Roman" panose="02020603050405020304" pitchFamily="18" charset="0"/>
                <a:cs typeface="Times New Roman" panose="02020603050405020304" pitchFamily="18" charset="0"/>
              </a:rPr>
              <a:t>Bērnu tiesību aizsardzības iestādes pārstāvis</a:t>
            </a:r>
          </a:p>
        </p:txBody>
      </p:sp>
    </p:spTree>
    <p:extLst>
      <p:ext uri="{BB962C8B-B14F-4D97-AF65-F5344CB8AC3E}">
        <p14:creationId xmlns:p14="http://schemas.microsoft.com/office/powerpoint/2010/main" val="3007026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6685471" y="0"/>
            <a:ext cx="5554407" cy="5554407"/>
          </a:xfrm>
          <a:custGeom>
            <a:avLst/>
            <a:gdLst/>
            <a:ahLst/>
            <a:cxnLst/>
            <a:rect l="l" t="t" r="r" b="b"/>
            <a:pathLst>
              <a:path w="5554407" h="5554407">
                <a:moveTo>
                  <a:pt x="0" y="0"/>
                </a:moveTo>
                <a:lnTo>
                  <a:pt x="5554407" y="0"/>
                </a:lnTo>
                <a:lnTo>
                  <a:pt x="5554407" y="5554407"/>
                </a:lnTo>
                <a:lnTo>
                  <a:pt x="0" y="5554407"/>
                </a:lnTo>
                <a:lnTo>
                  <a:pt x="0" y="0"/>
                </a:lnTo>
                <a:close/>
              </a:path>
            </a:pathLst>
          </a:custGeom>
          <a:blipFill>
            <a:blip r:embed="rId2"/>
            <a:stretch>
              <a:fillRect/>
            </a:stretch>
          </a:blipFill>
        </p:spPr>
        <p:txBody>
          <a:bodyPr/>
          <a:lstStyle/>
          <a:p>
            <a:endParaRPr lang="en-US"/>
          </a:p>
        </p:txBody>
      </p:sp>
      <p:sp>
        <p:nvSpPr>
          <p:cNvPr id="3" name="Freeform 3"/>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3"/>
            <a:stretch>
              <a:fillRect/>
            </a:stretch>
          </a:blipFill>
        </p:spPr>
        <p:txBody>
          <a:bodyPr/>
          <a:lstStyle/>
          <a:p>
            <a:endParaRPr lang="en-US"/>
          </a:p>
        </p:txBody>
      </p:sp>
      <p:sp>
        <p:nvSpPr>
          <p:cNvPr id="4" name="TextBox 4"/>
          <p:cNvSpPr txBox="1"/>
          <p:nvPr/>
        </p:nvSpPr>
        <p:spPr>
          <a:xfrm>
            <a:off x="4174624" y="6142102"/>
            <a:ext cx="10576100" cy="1293664"/>
          </a:xfrm>
          <a:prstGeom prst="rect">
            <a:avLst/>
          </a:prstGeom>
        </p:spPr>
        <p:txBody>
          <a:bodyPr lIns="0" tIns="0" rIns="0" bIns="0" rtlCol="0" anchor="t">
            <a:spAutoFit/>
          </a:bodyPr>
          <a:lstStyle/>
          <a:p>
            <a:pPr algn="ctr">
              <a:lnSpc>
                <a:spcPts val="10592"/>
              </a:lnSpc>
              <a:spcBef>
                <a:spcPct val="0"/>
              </a:spcBef>
            </a:pPr>
            <a:r>
              <a:rPr lang="lv-LV" sz="7566" dirty="0">
                <a:solidFill>
                  <a:srgbClr val="9C0757"/>
                </a:solidFill>
                <a:latin typeface="Times New Roman" panose="02020603050405020304" pitchFamily="18" charset="0"/>
                <a:cs typeface="Times New Roman" panose="02020603050405020304" pitchFamily="18" charset="0"/>
              </a:rPr>
              <a:t>Paldies par uzmanību!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lv-LV"/>
          </a:p>
        </p:txBody>
      </p:sp>
      <p:sp>
        <p:nvSpPr>
          <p:cNvPr id="3" name="TextBox 3"/>
          <p:cNvSpPr txBox="1"/>
          <p:nvPr/>
        </p:nvSpPr>
        <p:spPr>
          <a:xfrm>
            <a:off x="1028700" y="100805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cs typeface="Times New Roman" panose="02020603050405020304" pitchFamily="18" charset="0"/>
              </a:rPr>
              <a:t>Jautājumi</a:t>
            </a:r>
          </a:p>
        </p:txBody>
      </p:sp>
      <p:sp>
        <p:nvSpPr>
          <p:cNvPr id="4" name="TextBox 4"/>
          <p:cNvSpPr txBox="1"/>
          <p:nvPr/>
        </p:nvSpPr>
        <p:spPr>
          <a:xfrm>
            <a:off x="1028700" y="3345436"/>
            <a:ext cx="13943044" cy="2938753"/>
          </a:xfrm>
          <a:prstGeom prst="rect">
            <a:avLst/>
          </a:prstGeom>
        </p:spPr>
        <p:txBody>
          <a:bodyPr wrap="square" lIns="0" tIns="0" rIns="0" bIns="0" rtlCol="0" anchor="ctr">
            <a:spAutoFit/>
          </a:bodyPr>
          <a:lstStyle/>
          <a:p>
            <a:pPr marL="685800" indent="-685800">
              <a:lnSpc>
                <a:spcPct val="150000"/>
              </a:lnSpc>
              <a:spcBef>
                <a:spcPct val="0"/>
              </a:spcBef>
              <a:buFont typeface="Arial" panose="020B0604020202020204" pitchFamily="34" charset="0"/>
              <a:buChar char="•"/>
            </a:pPr>
            <a:r>
              <a:rPr lang="lv-LV" sz="4400" dirty="0">
                <a:solidFill>
                  <a:srgbClr val="000000"/>
                </a:solidFill>
                <a:latin typeface="Times New Roman" panose="02020603050405020304" pitchFamily="18" charset="0"/>
                <a:cs typeface="Times New Roman" panose="02020603050405020304" pitchFamily="18" charset="0"/>
              </a:rPr>
              <a:t>Seksuālās uzmākšanās vispārīgā izpratne</a:t>
            </a:r>
          </a:p>
          <a:p>
            <a:pPr marL="685800" indent="-685800">
              <a:lnSpc>
                <a:spcPct val="150000"/>
              </a:lnSpc>
              <a:spcBef>
                <a:spcPct val="0"/>
              </a:spcBef>
              <a:buFont typeface="Arial" panose="020B0604020202020204" pitchFamily="34" charset="0"/>
              <a:buChar char="•"/>
            </a:pPr>
            <a:r>
              <a:rPr lang="lv-LV" sz="4400" dirty="0">
                <a:solidFill>
                  <a:srgbClr val="000000"/>
                </a:solidFill>
                <a:latin typeface="Times New Roman" panose="02020603050405020304" pitchFamily="18" charset="0"/>
                <a:cs typeface="Times New Roman" panose="02020603050405020304" pitchFamily="18" charset="0"/>
              </a:rPr>
              <a:t>Administratīvā atbildība</a:t>
            </a:r>
          </a:p>
          <a:p>
            <a:pPr marL="685800" indent="-685800">
              <a:lnSpc>
                <a:spcPct val="150000"/>
              </a:lnSpc>
              <a:spcBef>
                <a:spcPct val="0"/>
              </a:spcBef>
              <a:buFont typeface="Arial" panose="020B0604020202020204" pitchFamily="34" charset="0"/>
              <a:buChar char="•"/>
            </a:pPr>
            <a:r>
              <a:rPr lang="lv-LV" sz="4400" dirty="0">
                <a:solidFill>
                  <a:srgbClr val="000000"/>
                </a:solidFill>
                <a:latin typeface="Times New Roman" panose="02020603050405020304" pitchFamily="18" charset="0"/>
                <a:cs typeface="Times New Roman" panose="02020603050405020304" pitchFamily="18" charset="0"/>
              </a:rPr>
              <a:t>Cietušā loma administratīvā pārkāpuma procesā</a:t>
            </a:r>
          </a:p>
        </p:txBody>
      </p:sp>
      <p:sp>
        <p:nvSpPr>
          <p:cNvPr id="5" name="Freeform 5"/>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lv-LV"/>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p:cNvSpPr txBox="1"/>
          <p:nvPr/>
        </p:nvSpPr>
        <p:spPr>
          <a:xfrm>
            <a:off x="1028700" y="885825"/>
            <a:ext cx="13943044" cy="1246944"/>
          </a:xfrm>
          <a:prstGeom prst="rect">
            <a:avLst/>
          </a:prstGeom>
        </p:spPr>
        <p:txBody>
          <a:bodyPr wrap="square"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Seksuālās uzmākšanās izpratne</a:t>
            </a:r>
          </a:p>
        </p:txBody>
      </p:sp>
      <p:sp>
        <p:nvSpPr>
          <p:cNvPr id="5" name="TextBox 5"/>
          <p:cNvSpPr txBox="1"/>
          <p:nvPr/>
        </p:nvSpPr>
        <p:spPr>
          <a:xfrm>
            <a:off x="1028700" y="3004466"/>
            <a:ext cx="13943044" cy="5460597"/>
          </a:xfrm>
          <a:prstGeom prst="rect">
            <a:avLst/>
          </a:prstGeom>
        </p:spPr>
        <p:txBody>
          <a:bodyPr wrap="square" lIns="0" tIns="0" rIns="0" bIns="0" rtlCol="0" anchor="t">
            <a:spAutoFit/>
          </a:bodyPr>
          <a:lstStyle/>
          <a:p>
            <a:pPr marL="457200" indent="-457200">
              <a:lnSpc>
                <a:spcPts val="3919"/>
              </a:lnSpc>
              <a:spcBef>
                <a:spcPct val="0"/>
              </a:spcBef>
              <a:buFont typeface="Arial" panose="020B0604020202020204" pitchFamily="34" charset="0"/>
              <a:buChar char="•"/>
            </a:pPr>
            <a:r>
              <a:rPr lang="lv-LV" sz="2800" b="1" dirty="0">
                <a:effectLst/>
                <a:latin typeface="Times New Roman" panose="02020603050405020304" pitchFamily="18" charset="0"/>
                <a:ea typeface="Aptos" panose="020B0004020202020204" pitchFamily="34" charset="0"/>
                <a:cs typeface="Times New Roman" panose="02020603050405020304" pitchFamily="18" charset="0"/>
              </a:rPr>
              <a:t>Eiropas Padomes Konvencija par vardarbības pret sievietēm un vardarbības ģimenē novēršanu un apkarošanu</a:t>
            </a:r>
          </a:p>
          <a:p>
            <a:pPr marL="457200" indent="-457200">
              <a:lnSpc>
                <a:spcPts val="3919"/>
              </a:lnSpc>
              <a:spcBef>
                <a:spcPct val="0"/>
              </a:spcBef>
              <a:buFont typeface="Arial" panose="020B0604020202020204" pitchFamily="34" charset="0"/>
              <a:buChar char="•"/>
            </a:pPr>
            <a:r>
              <a:rPr lang="lv-LV" sz="28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Padomes 2004. gada 13. decembra direktīva 2004/113/EK, ar kuru īsteno principu, kas paredz vienlīdzīgu attieksmi pret vīriešiem un sievietēm, attiecībā uz pieeju precēm un pakalpojumiem, preču piegādi un pakalpojumu sniegšanu</a:t>
            </a:r>
          </a:p>
          <a:p>
            <a:pPr marL="457200" indent="-457200">
              <a:lnSpc>
                <a:spcPts val="3919"/>
              </a:lnSpc>
              <a:spcBef>
                <a:spcPct val="0"/>
              </a:spcBef>
              <a:buFont typeface="Arial" panose="020B0604020202020204" pitchFamily="34" charset="0"/>
              <a:buChar char="•"/>
            </a:pPr>
            <a:r>
              <a:rPr lang="lv-LV" sz="28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Eiropas Parlamenta un Padomes 2006. gada 5. jūlija direktīva 2006/54/EK par tāda principa īstenošanu, kas paredz vienlīdzīgas iespējas un attieksmi pret vīriešiem un sievietēm nodarbinātības un profesijas jautājumos</a:t>
            </a:r>
            <a:r>
              <a:rPr lang="en-US" sz="2800" dirty="0">
                <a:effectLst/>
                <a:latin typeface="Times New Roman" panose="02020603050405020304" pitchFamily="18" charset="0"/>
                <a:cs typeface="Times New Roman" panose="02020603050405020304" pitchFamily="18" charset="0"/>
              </a:rPr>
              <a:t>  </a:t>
            </a:r>
            <a:r>
              <a:rPr lang="lv-LV" sz="2800" dirty="0">
                <a:effectLst/>
                <a:latin typeface="Times New Roman" panose="02020603050405020304" pitchFamily="18" charset="0"/>
                <a:ea typeface="Aptos" panose="020B0004020202020204" pitchFamily="34" charset="0"/>
                <a:cs typeface="Times New Roman" panose="02020603050405020304" pitchFamily="18" charset="0"/>
              </a:rPr>
              <a:t> </a:t>
            </a:r>
          </a:p>
          <a:p>
            <a:pPr marL="457200" indent="-457200">
              <a:lnSpc>
                <a:spcPts val="3919"/>
              </a:lnSpc>
              <a:spcBef>
                <a:spcPct val="0"/>
              </a:spcBef>
              <a:buFont typeface="Arial" panose="020B0604020202020204" pitchFamily="34" charset="0"/>
              <a:buChar char="•"/>
            </a:pPr>
            <a:r>
              <a:rPr lang="lv-LV" sz="28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Eiropas Parlamenta un Padomes 2010. gada 7. jūlija direktīva 2010/41/ES par to, kā piemērot vienlīdzīgas attieksmes principu vīriešiem un sievietēm, kas darbojas pašnodarbinātas personas statusā, un ar kuru atceļ Padomes Direktīvu 86/613/EEK</a:t>
            </a:r>
            <a:endParaRPr lang="en-US" sz="28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AE2B6-9D78-F284-0EF2-14509E710A56}"/>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2375B1C3-F98F-B47A-AF8B-B63D03A36145}"/>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032B4F2F-0BD6-8020-C69D-B89A99F39040}"/>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E503347A-AD29-567C-AF7F-234A048B3C61}"/>
              </a:ext>
            </a:extLst>
          </p:cNvPr>
          <p:cNvSpPr txBox="1"/>
          <p:nvPr/>
        </p:nvSpPr>
        <p:spPr>
          <a:xfrm>
            <a:off x="1028700" y="885825"/>
            <a:ext cx="13943044" cy="1246944"/>
          </a:xfrm>
          <a:prstGeom prst="rect">
            <a:avLst/>
          </a:prstGeom>
        </p:spPr>
        <p:txBody>
          <a:bodyPr wrap="square"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Seksuālās uzmākšanās izpratne</a:t>
            </a:r>
          </a:p>
        </p:txBody>
      </p:sp>
      <p:sp>
        <p:nvSpPr>
          <p:cNvPr id="5" name="TextBox 5">
            <a:extLst>
              <a:ext uri="{FF2B5EF4-FFF2-40B4-BE49-F238E27FC236}">
                <a16:creationId xmlns:a16="http://schemas.microsoft.com/office/drawing/2014/main" id="{DC8D469F-1777-FD6C-D702-682574DE86CB}"/>
              </a:ext>
            </a:extLst>
          </p:cNvPr>
          <p:cNvSpPr txBox="1"/>
          <p:nvPr/>
        </p:nvSpPr>
        <p:spPr>
          <a:xfrm>
            <a:off x="1028700" y="3004466"/>
            <a:ext cx="13943044" cy="6212278"/>
          </a:xfrm>
          <a:prstGeom prst="rect">
            <a:avLst/>
          </a:prstGeom>
        </p:spPr>
        <p:txBody>
          <a:bodyPr wrap="square" lIns="0" tIns="0" rIns="0" bIns="0" rtlCol="0" anchor="t">
            <a:spAutoFit/>
          </a:bodyPr>
          <a:lstStyle/>
          <a:p>
            <a:pPr>
              <a:lnSpc>
                <a:spcPct val="150000"/>
              </a:lnSpc>
              <a:spcBef>
                <a:spcPct val="0"/>
              </a:spcBef>
            </a:pPr>
            <a:r>
              <a:rPr lang="lv-LV" sz="2800" b="1" kern="100" dirty="0">
                <a:effectLst/>
                <a:latin typeface="Times New Roman" panose="02020603050405020304" pitchFamily="18" charset="0"/>
                <a:ea typeface="Aptos" panose="020B0004020202020204" pitchFamily="34" charset="0"/>
                <a:cs typeface="Times New Roman" panose="02020603050405020304" pitchFamily="18" charset="0"/>
              </a:rPr>
              <a:t>Eiropas Padomes Konvencija par vardarbības pret sievietēm un vardarbības ģimenē novēršanu un apkarošanu</a:t>
            </a:r>
          </a:p>
          <a:p>
            <a:pPr>
              <a:lnSpc>
                <a:spcPct val="150000"/>
              </a:lnSpc>
              <a:spcBef>
                <a:spcPct val="0"/>
              </a:spcBef>
            </a:pPr>
            <a:endParaRPr lang="lv-LV" sz="28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l">
              <a:lnSpc>
                <a:spcPct val="150000"/>
              </a:lnSpc>
            </a:pPr>
            <a:r>
              <a:rPr lang="lv-LV" sz="2800" b="1" i="0" dirty="0">
                <a:solidFill>
                  <a:srgbClr val="414142"/>
                </a:solidFill>
                <a:effectLst/>
                <a:latin typeface="Times New Roman" panose="02020603050405020304" pitchFamily="18" charset="0"/>
                <a:cs typeface="Times New Roman" panose="02020603050405020304" pitchFamily="18" charset="0"/>
              </a:rPr>
              <a:t>40. pants. Seksuāla uzmākšanās</a:t>
            </a:r>
          </a:p>
          <a:p>
            <a:pPr algn="l">
              <a:lnSpc>
                <a:spcPct val="150000"/>
              </a:lnSpc>
            </a:pPr>
            <a:r>
              <a:rPr lang="lv-LV" sz="2800" b="0" i="0" dirty="0">
                <a:solidFill>
                  <a:srgbClr val="414142"/>
                </a:solidFill>
                <a:effectLst/>
                <a:latin typeface="Times New Roman" panose="02020603050405020304" pitchFamily="18" charset="0"/>
                <a:cs typeface="Times New Roman" panose="02020603050405020304" pitchFamily="18" charset="0"/>
              </a:rPr>
              <a:t>Dalībvalstis pieņem normatīvos aktus vai veic citus pasākumus, kas vajadzīgi, lai nodrošinātu to, ka krimināli vai citādi juridiski tiktu sodīta </a:t>
            </a:r>
            <a:r>
              <a:rPr lang="lv-LV" sz="2800" b="0" i="1" dirty="0">
                <a:solidFill>
                  <a:srgbClr val="414142"/>
                </a:solidFill>
                <a:effectLst/>
                <a:latin typeface="Times New Roman" panose="02020603050405020304" pitchFamily="18" charset="0"/>
                <a:cs typeface="Times New Roman" panose="02020603050405020304" pitchFamily="18" charset="0"/>
              </a:rPr>
              <a:t>jebkāda nevēlama verbāla, neverbāla vai fiziska seksuālā uzvedība, kuras mērķis vai sekas ir cilvēka cieņas aizskaršana</a:t>
            </a:r>
            <a:r>
              <a:rPr lang="lv-LV" sz="2800" b="0" i="0" dirty="0">
                <a:solidFill>
                  <a:srgbClr val="414142"/>
                </a:solidFill>
                <a:effectLst/>
                <a:latin typeface="Times New Roman" panose="02020603050405020304" pitchFamily="18" charset="0"/>
                <a:cs typeface="Times New Roman" panose="02020603050405020304" pitchFamily="18" charset="0"/>
              </a:rPr>
              <a:t>, īpaši tad, ja tiek radīta iebiedējoša, naidīga, pazemojoša, apkaunojoša vai uzbrūkoša vide.</a:t>
            </a:r>
          </a:p>
          <a:p>
            <a:pPr>
              <a:lnSpc>
                <a:spcPct val="150000"/>
              </a:lnSpc>
              <a:spcBef>
                <a:spcPct val="0"/>
              </a:spcBef>
            </a:pPr>
            <a:endParaRPr lang="lv-LV" sz="2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50000"/>
              </a:lnSpc>
              <a:spcBef>
                <a:spcPct val="0"/>
              </a:spcBef>
            </a:pPr>
            <a:endParaRPr lang="en-U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477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B4F87-C9A5-EBD4-3F6D-EA0C5284EF5A}"/>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36981D18-36EB-D2F1-2971-58C4A720D026}"/>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C39A87C2-3CB1-9944-A565-62F56CF1AB92}"/>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66C094D5-A4D3-A8E6-1F5A-0B88DD893E75}"/>
              </a:ext>
            </a:extLst>
          </p:cNvPr>
          <p:cNvSpPr txBox="1"/>
          <p:nvPr/>
        </p:nvSpPr>
        <p:spPr>
          <a:xfrm>
            <a:off x="1028700" y="885825"/>
            <a:ext cx="13943044" cy="1246944"/>
          </a:xfrm>
          <a:prstGeom prst="rect">
            <a:avLst/>
          </a:prstGeom>
        </p:spPr>
        <p:txBody>
          <a:bodyPr wrap="square"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Seksuālās uzmākšanās izpratne</a:t>
            </a:r>
          </a:p>
        </p:txBody>
      </p:sp>
      <p:sp>
        <p:nvSpPr>
          <p:cNvPr id="5" name="TextBox 5">
            <a:extLst>
              <a:ext uri="{FF2B5EF4-FFF2-40B4-BE49-F238E27FC236}">
                <a16:creationId xmlns:a16="http://schemas.microsoft.com/office/drawing/2014/main" id="{BC74E08E-EF97-A626-15AF-B4206C09EB75}"/>
              </a:ext>
            </a:extLst>
          </p:cNvPr>
          <p:cNvSpPr txBox="1"/>
          <p:nvPr/>
        </p:nvSpPr>
        <p:spPr>
          <a:xfrm>
            <a:off x="1028700" y="3004466"/>
            <a:ext cx="13943044" cy="5658280"/>
          </a:xfrm>
          <a:prstGeom prst="rect">
            <a:avLst/>
          </a:prstGeom>
        </p:spPr>
        <p:txBody>
          <a:bodyPr wrap="square" lIns="0" tIns="0" rIns="0" bIns="0" rtlCol="0" anchor="t">
            <a:spAutoFit/>
          </a:bodyPr>
          <a:lstStyle/>
          <a:p>
            <a:pPr>
              <a:lnSpc>
                <a:spcPct val="150000"/>
              </a:lnSpc>
              <a:spcBef>
                <a:spcPct val="0"/>
              </a:spcBef>
            </a:pPr>
            <a:r>
              <a:rPr lang="lv-LV" sz="3200" dirty="0">
                <a:latin typeface="Times New Roman" panose="02020603050405020304" pitchFamily="18" charset="0"/>
                <a:ea typeface="Times New Roman" panose="02020603050405020304" pitchFamily="18" charset="0"/>
                <a:cs typeface="Times New Roman" panose="02020603050405020304" pitchFamily="18" charset="0"/>
              </a:rPr>
              <a:t>L</a:t>
            </a:r>
            <a:r>
              <a:rPr lang="lv-LV" sz="3200" dirty="0">
                <a:effectLst/>
                <a:latin typeface="Times New Roman" panose="02020603050405020304" pitchFamily="18" charset="0"/>
                <a:ea typeface="Times New Roman" panose="02020603050405020304" pitchFamily="18" charset="0"/>
                <a:cs typeface="Times New Roman" panose="02020603050405020304" pitchFamily="18" charset="0"/>
              </a:rPr>
              <a:t>ai personas rīcību varētu atzīt par seksuālu uzmākšanos, tai jābūt:</a:t>
            </a:r>
          </a:p>
          <a:p>
            <a:pPr>
              <a:lnSpc>
                <a:spcPct val="150000"/>
              </a:lnSpc>
              <a:spcBef>
                <a:spcPct val="0"/>
              </a:spcBef>
            </a:pPr>
            <a:r>
              <a:rPr lang="lv-LV" sz="3200" kern="100" dirty="0">
                <a:latin typeface="Times New Roman" panose="02020603050405020304" pitchFamily="18" charset="0"/>
                <a:ea typeface="Aptos" panose="020B0004020202020204" pitchFamily="34" charset="0"/>
                <a:cs typeface="Times New Roman" panose="02020603050405020304" pitchFamily="18" charset="0"/>
              </a:rPr>
              <a:t>1) seksuāla rakstura;</a:t>
            </a:r>
          </a:p>
          <a:p>
            <a:pPr>
              <a:lnSpc>
                <a:spcPct val="150000"/>
              </a:lnSpc>
              <a:spcBef>
                <a:spcPct val="0"/>
              </a:spcBef>
            </a:pPr>
            <a:r>
              <a:rPr lang="lv-LV" sz="3200" kern="100" dirty="0">
                <a:effectLst/>
                <a:latin typeface="Times New Roman" panose="02020603050405020304" pitchFamily="18" charset="0"/>
                <a:ea typeface="Aptos" panose="020B0004020202020204" pitchFamily="34" charset="0"/>
                <a:cs typeface="Times New Roman" panose="02020603050405020304" pitchFamily="18" charset="0"/>
              </a:rPr>
              <a:t>2) nevēlamai;</a:t>
            </a:r>
          </a:p>
          <a:p>
            <a:pPr>
              <a:lnSpc>
                <a:spcPct val="150000"/>
              </a:lnSpc>
              <a:spcBef>
                <a:spcPct val="0"/>
              </a:spcBef>
            </a:pPr>
            <a:r>
              <a:rPr lang="lv-LV" sz="3200" kern="100" dirty="0">
                <a:latin typeface="Times New Roman" panose="02020603050405020304" pitchFamily="18" charset="0"/>
                <a:ea typeface="Aptos" panose="020B0004020202020204" pitchFamily="34" charset="0"/>
                <a:cs typeface="Times New Roman" panose="02020603050405020304" pitchFamily="18" charset="0"/>
              </a:rPr>
              <a:t>3) tādai, kuras mērķis vai sekas ir cieņas aizskaršana.</a:t>
            </a:r>
          </a:p>
          <a:p>
            <a:pPr>
              <a:lnSpc>
                <a:spcPct val="150000"/>
              </a:lnSpc>
              <a:spcBef>
                <a:spcPct val="0"/>
              </a:spcBef>
            </a:pPr>
            <a:endParaRPr lang="lv-LV"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50000"/>
              </a:lnSpc>
              <a:spcBef>
                <a:spcPct val="0"/>
              </a:spcBef>
            </a:pPr>
            <a:r>
              <a:rPr lang="lv-LV" sz="3200" dirty="0">
                <a:effectLst/>
                <a:latin typeface="Times New Roman" panose="02020603050405020304" pitchFamily="18" charset="0"/>
                <a:ea typeface="Times New Roman" panose="02020603050405020304" pitchFamily="18" charset="0"/>
                <a:cs typeface="Times New Roman" panose="02020603050405020304" pitchFamily="18" charset="0"/>
              </a:rPr>
              <a:t>Rīcība var izpausties jebkādā veidā (vārdiski, nevārdiski, fiziski) vai vidē, tostarp digitālā vidē. </a:t>
            </a:r>
            <a:r>
              <a:rPr lang="en-US" sz="3200" dirty="0">
                <a:effectLst/>
                <a:latin typeface="Times New Roman" panose="02020603050405020304" pitchFamily="18" charset="0"/>
                <a:cs typeface="Times New Roman" panose="02020603050405020304" pitchFamily="18" charset="0"/>
              </a:rPr>
              <a:t> </a:t>
            </a:r>
            <a:endParaRPr lang="lv-LV"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50000"/>
              </a:lnSpc>
              <a:spcBef>
                <a:spcPct val="0"/>
              </a:spcBef>
            </a:pPr>
            <a:endParaRPr lang="en-U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79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1065F-C071-8D08-ACFD-593772629CFD}"/>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EE1C51A1-4CE7-5D0E-50CE-91D7F68F2369}"/>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4D9DF0E4-111F-02DA-5DBE-F3D4C529F4CC}"/>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F9C4AC78-69B9-05D1-0CF3-C9CBCF9E896F}"/>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Administratīvā atbildība</a:t>
            </a:r>
          </a:p>
        </p:txBody>
      </p:sp>
      <p:sp>
        <p:nvSpPr>
          <p:cNvPr id="5" name="TextBox 5">
            <a:extLst>
              <a:ext uri="{FF2B5EF4-FFF2-40B4-BE49-F238E27FC236}">
                <a16:creationId xmlns:a16="http://schemas.microsoft.com/office/drawing/2014/main" id="{9B53D5AD-E22B-D857-4828-E1D56A98C325}"/>
              </a:ext>
            </a:extLst>
          </p:cNvPr>
          <p:cNvSpPr txBox="1"/>
          <p:nvPr/>
        </p:nvSpPr>
        <p:spPr>
          <a:xfrm>
            <a:off x="1028700" y="3004466"/>
            <a:ext cx="13943044" cy="6119945"/>
          </a:xfrm>
          <a:prstGeom prst="rect">
            <a:avLst/>
          </a:prstGeom>
        </p:spPr>
        <p:txBody>
          <a:bodyPr wrap="square" lIns="0" tIns="0" rIns="0" bIns="0" rtlCol="0" anchor="t">
            <a:spAutoFit/>
          </a:bodyPr>
          <a:lstStyle/>
          <a:p>
            <a:pPr>
              <a:lnSpc>
                <a:spcPct val="150000"/>
              </a:lnSpc>
              <a:spcBef>
                <a:spcPct val="0"/>
              </a:spcBef>
            </a:pPr>
            <a:r>
              <a:rPr lang="lv-LV" sz="2800" b="1" dirty="0">
                <a:solidFill>
                  <a:srgbClr val="000000"/>
                </a:solidFill>
                <a:latin typeface="Times New Roman" panose="02020603050405020304" pitchFamily="18" charset="0"/>
                <a:cs typeface="Times New Roman" panose="02020603050405020304" pitchFamily="18" charset="0"/>
              </a:rPr>
              <a:t>Administratīvo sodu likums par pārkāpumiem pārvaldes, sabiedriskās kārtības un valsts valodas lietošanas jomā</a:t>
            </a:r>
          </a:p>
          <a:p>
            <a:pPr>
              <a:lnSpc>
                <a:spcPct val="150000"/>
              </a:lnSpc>
              <a:spcBef>
                <a:spcPct val="0"/>
              </a:spcBef>
            </a:pPr>
            <a:endParaRPr lang="lv-LV" sz="2800" b="1" dirty="0">
              <a:solidFill>
                <a:srgbClr val="000000"/>
              </a:solidFill>
              <a:latin typeface="Times New Roman" panose="02020603050405020304" pitchFamily="18" charset="0"/>
              <a:cs typeface="Times New Roman" panose="02020603050405020304" pitchFamily="18" charset="0"/>
            </a:endParaRPr>
          </a:p>
          <a:p>
            <a:pPr>
              <a:lnSpc>
                <a:spcPct val="150000"/>
              </a:lnSpc>
              <a:spcBef>
                <a:spcPct val="0"/>
              </a:spcBef>
            </a:pPr>
            <a:r>
              <a:rPr lang="lv-LV" sz="2800" b="1" dirty="0">
                <a:solidFill>
                  <a:srgbClr val="000000"/>
                </a:solidFill>
                <a:latin typeface="Times New Roman" panose="02020603050405020304" pitchFamily="18" charset="0"/>
                <a:cs typeface="Times New Roman" panose="02020603050405020304" pitchFamily="18" charset="0"/>
              </a:rPr>
              <a:t>11.</a:t>
            </a:r>
            <a:r>
              <a:rPr lang="lv-LV" sz="2800" b="1" baseline="30000" dirty="0">
                <a:solidFill>
                  <a:srgbClr val="000000"/>
                </a:solidFill>
                <a:latin typeface="Times New Roman" panose="02020603050405020304" pitchFamily="18" charset="0"/>
                <a:cs typeface="Times New Roman" panose="02020603050405020304" pitchFamily="18" charset="0"/>
              </a:rPr>
              <a:t>2</a:t>
            </a:r>
            <a:r>
              <a:rPr lang="lv-LV" sz="2800" b="1" dirty="0">
                <a:solidFill>
                  <a:srgbClr val="000000"/>
                </a:solidFill>
                <a:latin typeface="Times New Roman" panose="02020603050405020304" pitchFamily="18" charset="0"/>
                <a:cs typeface="Times New Roman" panose="02020603050405020304" pitchFamily="18" charset="0"/>
              </a:rPr>
              <a:t> pants. Seksuāla uzmākšanās</a:t>
            </a:r>
          </a:p>
          <a:p>
            <a:pPr>
              <a:lnSpc>
                <a:spcPct val="150000"/>
              </a:lnSpc>
              <a:spcBef>
                <a:spcPct val="0"/>
              </a:spcBef>
            </a:pPr>
            <a:r>
              <a:rPr lang="lv-LV" sz="2800" dirty="0">
                <a:solidFill>
                  <a:srgbClr val="000000"/>
                </a:solidFill>
                <a:latin typeface="Times New Roman" panose="02020603050405020304" pitchFamily="18" charset="0"/>
                <a:cs typeface="Times New Roman" panose="02020603050405020304" pitchFamily="18" charset="0"/>
              </a:rPr>
              <a:t>Par seksuālu uzmākšanos, tas ir, personai nevēlamu seksuāla rakstura fizisku, mutvārdu vai rakstveida darbību, kas vērsta uz personas cieņas aizskaršanu un kas nostādījusi to iebiedējošos, naidīgos, pazemojošos, degradējošos vai aizskarošos apstākļos, piemēro naudas sodu līdz simt četrdesmit naudas soda vienībām.</a:t>
            </a:r>
          </a:p>
          <a:p>
            <a:pPr>
              <a:lnSpc>
                <a:spcPct val="150000"/>
              </a:lnSpc>
              <a:spcBef>
                <a:spcPct val="0"/>
              </a:spcBef>
            </a:pPr>
            <a:r>
              <a:rPr lang="lv-LV" sz="2000" i="1" dirty="0">
                <a:solidFill>
                  <a:srgbClr val="000000"/>
                </a:solidFill>
                <a:latin typeface="Times New Roman" panose="02020603050405020304" pitchFamily="18" charset="0"/>
                <a:cs typeface="Times New Roman" panose="02020603050405020304" pitchFamily="18" charset="0"/>
              </a:rPr>
              <a:t>(14.11.2024. likuma redakcijā, kas stājas spēkā 10.12.2024.)</a:t>
            </a:r>
          </a:p>
          <a:p>
            <a:pPr>
              <a:lnSpc>
                <a:spcPct val="150000"/>
              </a:lnSpc>
              <a:spcBef>
                <a:spcPct val="0"/>
              </a:spcBef>
            </a:pPr>
            <a:endParaRPr lang="lv-LV"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11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BF6C7-861E-28E2-D9DF-BBBDE7CF1187}"/>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1B2FEEAA-7458-9988-7DC0-CFBE80A55C23}"/>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69B873BB-AED1-D7DE-F587-844AA694C861}"/>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6059F171-405E-399A-7FAC-3DADEFE34A2B}"/>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Administratīvā atbildība</a:t>
            </a:r>
          </a:p>
        </p:txBody>
      </p:sp>
      <p:sp>
        <p:nvSpPr>
          <p:cNvPr id="5" name="TextBox 5">
            <a:extLst>
              <a:ext uri="{FF2B5EF4-FFF2-40B4-BE49-F238E27FC236}">
                <a16:creationId xmlns:a16="http://schemas.microsoft.com/office/drawing/2014/main" id="{B59DC809-6E81-6C82-971A-F829C8CC933B}"/>
              </a:ext>
            </a:extLst>
          </p:cNvPr>
          <p:cNvSpPr txBox="1"/>
          <p:nvPr/>
        </p:nvSpPr>
        <p:spPr>
          <a:xfrm>
            <a:off x="1028700" y="3004466"/>
            <a:ext cx="13943044" cy="5717399"/>
          </a:xfrm>
          <a:prstGeom prst="rect">
            <a:avLst/>
          </a:prstGeom>
        </p:spPr>
        <p:txBody>
          <a:bodyPr wrap="square" lIns="0" tIns="0" rIns="0" bIns="0" rtlCol="0" anchor="t">
            <a:spAutoFit/>
          </a:bodyPr>
          <a:lstStyle/>
          <a:p>
            <a:pPr>
              <a:lnSpc>
                <a:spcPct val="150000"/>
              </a:lnSpc>
              <a:spcBef>
                <a:spcPct val="0"/>
              </a:spcBef>
            </a:pPr>
            <a:r>
              <a:rPr lang="lv-LV" sz="3600" b="1" dirty="0">
                <a:solidFill>
                  <a:srgbClr val="000000"/>
                </a:solidFill>
                <a:latin typeface="Times New Roman" panose="02020603050405020304" pitchFamily="18" charset="0"/>
                <a:cs typeface="Times New Roman" panose="02020603050405020304" pitchFamily="18" charset="0"/>
              </a:rPr>
              <a:t>Seksuāla uzmākšanās </a:t>
            </a:r>
            <a:r>
              <a:rPr lang="lv-LV" sz="3600" dirty="0">
                <a:solidFill>
                  <a:srgbClr val="000000"/>
                </a:solidFill>
                <a:latin typeface="Times New Roman" panose="02020603050405020304" pitchFamily="18" charset="0"/>
                <a:cs typeface="Times New Roman" panose="02020603050405020304" pitchFamily="18" charset="0"/>
              </a:rPr>
              <a:t>(ASL 11.</a:t>
            </a:r>
            <a:r>
              <a:rPr lang="lv-LV" sz="3600" baseline="30000" dirty="0">
                <a:solidFill>
                  <a:srgbClr val="000000"/>
                </a:solidFill>
                <a:latin typeface="Times New Roman" panose="02020603050405020304" pitchFamily="18" charset="0"/>
                <a:cs typeface="Times New Roman" panose="02020603050405020304" pitchFamily="18" charset="0"/>
              </a:rPr>
              <a:t>2</a:t>
            </a:r>
            <a:r>
              <a:rPr lang="lv-LV" sz="3600" dirty="0">
                <a:solidFill>
                  <a:srgbClr val="000000"/>
                </a:solidFill>
                <a:latin typeface="Times New Roman" panose="02020603050405020304" pitchFamily="18" charset="0"/>
                <a:cs typeface="Times New Roman" panose="02020603050405020304" pitchFamily="18" charset="0"/>
              </a:rPr>
              <a:t> pants):</a:t>
            </a:r>
          </a:p>
          <a:p>
            <a:pPr marL="342900" indent="-3429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personai nevēlama</a:t>
            </a:r>
          </a:p>
          <a:p>
            <a:pPr marL="342900" indent="-3429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seksuāla rakstura</a:t>
            </a:r>
          </a:p>
          <a:p>
            <a:pPr marL="342900" indent="-3429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fiziska, mutvārdu vai rakstveida darbība,</a:t>
            </a:r>
          </a:p>
          <a:p>
            <a:pPr marL="342900" indent="-3429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kas vērsta uz personas cieņas aizskaršanu </a:t>
            </a:r>
            <a:r>
              <a:rPr lang="lv-LV" sz="3600" u="sng" dirty="0">
                <a:solidFill>
                  <a:srgbClr val="000000"/>
                </a:solidFill>
                <a:latin typeface="Times New Roman" panose="02020603050405020304" pitchFamily="18" charset="0"/>
                <a:cs typeface="Times New Roman" panose="02020603050405020304" pitchFamily="18" charset="0"/>
              </a:rPr>
              <a:t>un</a:t>
            </a:r>
            <a:r>
              <a:rPr lang="lv-LV" sz="3600" dirty="0">
                <a:solidFill>
                  <a:srgbClr val="000000"/>
                </a:solidFill>
                <a:latin typeface="Times New Roman" panose="02020603050405020304" pitchFamily="18" charset="0"/>
                <a:cs typeface="Times New Roman" panose="02020603050405020304" pitchFamily="18" charset="0"/>
              </a:rPr>
              <a:t> kas nostādījusi to iebiedējošos, naidīgos, pazemojošos, degradējošos vai aizskarošos apstākļos.</a:t>
            </a:r>
          </a:p>
        </p:txBody>
      </p:sp>
    </p:spTree>
    <p:extLst>
      <p:ext uri="{BB962C8B-B14F-4D97-AF65-F5344CB8AC3E}">
        <p14:creationId xmlns:p14="http://schemas.microsoft.com/office/powerpoint/2010/main" val="401594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5B7C3-68F0-957A-F0A4-5A07CDD83B2E}"/>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B7D84CE7-7CF7-987A-B618-C83332680447}"/>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C81ABCC7-0A23-4343-D436-0EA52A15CE55}"/>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BFB52EC2-597D-2A2D-061B-6D2CF2CF9EBD}"/>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Administratīvā atbildība</a:t>
            </a:r>
          </a:p>
        </p:txBody>
      </p:sp>
      <p:sp>
        <p:nvSpPr>
          <p:cNvPr id="5" name="TextBox 5">
            <a:extLst>
              <a:ext uri="{FF2B5EF4-FFF2-40B4-BE49-F238E27FC236}">
                <a16:creationId xmlns:a16="http://schemas.microsoft.com/office/drawing/2014/main" id="{790B2963-4BB1-00D7-2BB9-5B927EE7BA2F}"/>
              </a:ext>
            </a:extLst>
          </p:cNvPr>
          <p:cNvSpPr txBox="1"/>
          <p:nvPr/>
        </p:nvSpPr>
        <p:spPr>
          <a:xfrm>
            <a:off x="1028700" y="3004466"/>
            <a:ext cx="13943044" cy="4642618"/>
          </a:xfrm>
          <a:prstGeom prst="rect">
            <a:avLst/>
          </a:prstGeom>
        </p:spPr>
        <p:txBody>
          <a:bodyPr wrap="square" lIns="0" tIns="0" rIns="0" bIns="0" rtlCol="0" anchor="t">
            <a:spAutoFit/>
          </a:bodyPr>
          <a:lstStyle/>
          <a:p>
            <a:pPr>
              <a:lnSpc>
                <a:spcPct val="150000"/>
              </a:lnSpc>
              <a:spcBef>
                <a:spcPct val="0"/>
              </a:spcBef>
            </a:pPr>
            <a:r>
              <a:rPr lang="lv-LV" sz="3600" dirty="0">
                <a:solidFill>
                  <a:srgbClr val="000000"/>
                </a:solidFill>
                <a:latin typeface="Times New Roman" panose="02020603050405020304" pitchFamily="18" charset="0"/>
                <a:cs typeface="Times New Roman" panose="02020603050405020304" pitchFamily="18" charset="0"/>
              </a:rPr>
              <a:t>Administratīvā pārkāpuma procesi:</a:t>
            </a:r>
          </a:p>
          <a:p>
            <a:pPr marL="457200" indent="-4572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atteikums uzsākt administratīvā pārkāpuma procesu – 1;</a:t>
            </a:r>
          </a:p>
          <a:p>
            <a:pPr marL="457200" indent="-4572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lēmums par soda piemērošanu – 3;</a:t>
            </a:r>
          </a:p>
          <a:p>
            <a:pPr marL="457200" indent="-4572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administratīvā pārkāpuma process izbeigts – 2;</a:t>
            </a:r>
          </a:p>
          <a:p>
            <a:pPr marL="457200" indent="-457200">
              <a:lnSpc>
                <a:spcPct val="150000"/>
              </a:lnSpc>
              <a:spcBef>
                <a:spcPct val="0"/>
              </a:spcBef>
              <a:buFont typeface="Arial" panose="020B0604020202020204" pitchFamily="34" charset="0"/>
              <a:buChar char="•"/>
            </a:pPr>
            <a:r>
              <a:rPr lang="lv-LV" sz="3600" dirty="0">
                <a:solidFill>
                  <a:srgbClr val="000000"/>
                </a:solidFill>
                <a:latin typeface="Times New Roman" panose="02020603050405020304" pitchFamily="18" charset="0"/>
                <a:cs typeface="Times New Roman" panose="02020603050405020304" pitchFamily="18" charset="0"/>
              </a:rPr>
              <a:t>vēl nav pieņemts lēmums administratīvā pārkāpuma lietā – 4</a:t>
            </a:r>
            <a:r>
              <a:rPr lang="lv-LV" sz="3200" dirty="0">
                <a:solidFill>
                  <a:srgbClr val="000000"/>
                </a:solidFill>
                <a:latin typeface="Times New Roman" panose="02020603050405020304" pitchFamily="18" charset="0"/>
                <a:cs typeface="Times New Roman" panose="02020603050405020304" pitchFamily="18" charset="0"/>
              </a:rPr>
              <a:t>.</a:t>
            </a:r>
          </a:p>
          <a:p>
            <a:pPr>
              <a:lnSpc>
                <a:spcPct val="150000"/>
              </a:lnSpc>
              <a:spcBef>
                <a:spcPct val="0"/>
              </a:spcBef>
            </a:pPr>
            <a:r>
              <a:rPr lang="lv-LV" sz="2400" b="0" i="1" u="none" strike="noStrike" dirty="0">
                <a:solidFill>
                  <a:srgbClr val="212121"/>
                </a:solidFill>
                <a:effectLst/>
                <a:latin typeface="Times New Roman" panose="02020603050405020304" pitchFamily="18" charset="0"/>
                <a:cs typeface="Times New Roman" panose="02020603050405020304" pitchFamily="18" charset="0"/>
              </a:rPr>
              <a:t>IeM IC Administratīvā pārkāpuma procesa atbalsta sistēma, 13.02.2025. </a:t>
            </a:r>
            <a:endParaRPr lang="lv-LV" sz="2400" i="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73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3D18A-3F93-C2D6-F1D6-E9619AE25EA7}"/>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22B40F3D-0A41-BAC9-A608-2954916E35CA}"/>
              </a:ext>
            </a:extLst>
          </p:cNvPr>
          <p:cNvSpPr/>
          <p:nvPr/>
        </p:nvSpPr>
        <p:spPr>
          <a:xfrm>
            <a:off x="0" y="9940636"/>
            <a:ext cx="18288000" cy="346364"/>
          </a:xfrm>
          <a:custGeom>
            <a:avLst/>
            <a:gdLst/>
            <a:ahLst/>
            <a:cxnLst/>
            <a:rect l="l" t="t" r="r" b="b"/>
            <a:pathLst>
              <a:path w="18288000" h="346364">
                <a:moveTo>
                  <a:pt x="0" y="0"/>
                </a:moveTo>
                <a:lnTo>
                  <a:pt x="18288000" y="0"/>
                </a:lnTo>
                <a:lnTo>
                  <a:pt x="18288000" y="346364"/>
                </a:lnTo>
                <a:lnTo>
                  <a:pt x="0" y="346364"/>
                </a:lnTo>
                <a:lnTo>
                  <a:pt x="0" y="0"/>
                </a:lnTo>
                <a:close/>
              </a:path>
            </a:pathLst>
          </a:custGeom>
          <a:blipFill>
            <a:blip r:embed="rId2"/>
            <a:stretch>
              <a:fillRect/>
            </a:stretch>
          </a:blipFill>
        </p:spPr>
        <p:txBody>
          <a:bodyPr/>
          <a:lstStyle/>
          <a:p>
            <a:endParaRPr lang="en-US"/>
          </a:p>
        </p:txBody>
      </p:sp>
      <p:sp>
        <p:nvSpPr>
          <p:cNvPr id="3" name="Freeform 3">
            <a:extLst>
              <a:ext uri="{FF2B5EF4-FFF2-40B4-BE49-F238E27FC236}">
                <a16:creationId xmlns:a16="http://schemas.microsoft.com/office/drawing/2014/main" id="{78E36CC6-EB07-C1F9-AD52-F45C2BBD857C}"/>
              </a:ext>
            </a:extLst>
          </p:cNvPr>
          <p:cNvSpPr/>
          <p:nvPr/>
        </p:nvSpPr>
        <p:spPr>
          <a:xfrm>
            <a:off x="14971744" y="0"/>
            <a:ext cx="2787890" cy="2787890"/>
          </a:xfrm>
          <a:custGeom>
            <a:avLst/>
            <a:gdLst/>
            <a:ahLst/>
            <a:cxnLst/>
            <a:rect l="l" t="t" r="r" b="b"/>
            <a:pathLst>
              <a:path w="2787890" h="2787890">
                <a:moveTo>
                  <a:pt x="0" y="0"/>
                </a:moveTo>
                <a:lnTo>
                  <a:pt x="2787890" y="0"/>
                </a:lnTo>
                <a:lnTo>
                  <a:pt x="2787890" y="2787890"/>
                </a:lnTo>
                <a:lnTo>
                  <a:pt x="0" y="2787890"/>
                </a:lnTo>
                <a:lnTo>
                  <a:pt x="0" y="0"/>
                </a:lnTo>
                <a:close/>
              </a:path>
            </a:pathLst>
          </a:custGeom>
          <a:blipFill>
            <a:blip r:embed="rId3"/>
            <a:stretch>
              <a:fillRect/>
            </a:stretch>
          </a:blipFill>
        </p:spPr>
        <p:txBody>
          <a:bodyPr/>
          <a:lstStyle/>
          <a:p>
            <a:endParaRPr lang="en-US"/>
          </a:p>
        </p:txBody>
      </p:sp>
      <p:sp>
        <p:nvSpPr>
          <p:cNvPr id="4" name="TextBox 4">
            <a:extLst>
              <a:ext uri="{FF2B5EF4-FFF2-40B4-BE49-F238E27FC236}">
                <a16:creationId xmlns:a16="http://schemas.microsoft.com/office/drawing/2014/main" id="{45B33178-B148-27F1-0DD7-15E77FFDDB71}"/>
              </a:ext>
            </a:extLst>
          </p:cNvPr>
          <p:cNvSpPr txBox="1"/>
          <p:nvPr/>
        </p:nvSpPr>
        <p:spPr>
          <a:xfrm>
            <a:off x="1028700" y="885825"/>
            <a:ext cx="10576100" cy="1293718"/>
          </a:xfrm>
          <a:prstGeom prst="rect">
            <a:avLst/>
          </a:prstGeom>
        </p:spPr>
        <p:txBody>
          <a:bodyPr lIns="0" tIns="0" rIns="0" bIns="0" rtlCol="0" anchor="t">
            <a:spAutoFit/>
          </a:bodyPr>
          <a:lstStyle/>
          <a:p>
            <a:pPr>
              <a:lnSpc>
                <a:spcPts val="10592"/>
              </a:lnSpc>
              <a:spcBef>
                <a:spcPct val="0"/>
              </a:spcBef>
            </a:pPr>
            <a:r>
              <a:rPr lang="lv-LV" sz="7566" dirty="0">
                <a:solidFill>
                  <a:srgbClr val="9C0757"/>
                </a:solidFill>
                <a:latin typeface="Times New Roman" panose="02020603050405020304" pitchFamily="18" charset="0"/>
                <a:ea typeface="Canva Sans Bold"/>
                <a:cs typeface="Times New Roman" panose="02020603050405020304" pitchFamily="18" charset="0"/>
              </a:rPr>
              <a:t>Cietušais</a:t>
            </a:r>
          </a:p>
        </p:txBody>
      </p:sp>
      <p:sp>
        <p:nvSpPr>
          <p:cNvPr id="5" name="TextBox 5">
            <a:extLst>
              <a:ext uri="{FF2B5EF4-FFF2-40B4-BE49-F238E27FC236}">
                <a16:creationId xmlns:a16="http://schemas.microsoft.com/office/drawing/2014/main" id="{0D6154B0-D3DB-C4AC-AE1C-C0C9D8DC4179}"/>
              </a:ext>
            </a:extLst>
          </p:cNvPr>
          <p:cNvSpPr txBox="1"/>
          <p:nvPr/>
        </p:nvSpPr>
        <p:spPr>
          <a:xfrm>
            <a:off x="1028700" y="3004466"/>
            <a:ext cx="13943044" cy="5658280"/>
          </a:xfrm>
          <a:prstGeom prst="rect">
            <a:avLst/>
          </a:prstGeom>
        </p:spPr>
        <p:txBody>
          <a:bodyPr wrap="square" lIns="0" tIns="0" rIns="0" bIns="0" rtlCol="0" anchor="t">
            <a:spAutoFit/>
          </a:bodyPr>
          <a:lstStyle/>
          <a:p>
            <a:pPr>
              <a:lnSpc>
                <a:spcPct val="150000"/>
              </a:lnSpc>
              <a:spcBef>
                <a:spcPct val="0"/>
              </a:spcBef>
            </a:pPr>
            <a:r>
              <a:rPr lang="lv-LV" sz="3200" b="1" i="1" dirty="0">
                <a:solidFill>
                  <a:srgbClr val="000000"/>
                </a:solidFill>
                <a:latin typeface="Times New Roman" panose="02020603050405020304" pitchFamily="18" charset="0"/>
                <a:cs typeface="Times New Roman" panose="02020603050405020304" pitchFamily="18" charset="0"/>
              </a:rPr>
              <a:t>Procesa uzsākšana</a:t>
            </a:r>
          </a:p>
          <a:p>
            <a:pPr marL="342900" indent="-342900">
              <a:lnSpc>
                <a:spcPct val="150000"/>
              </a:lnSpc>
              <a:spcBef>
                <a:spcPct val="0"/>
              </a:spcBef>
              <a:buFont typeface="Arial" panose="020B0604020202020204" pitchFamily="34" charset="0"/>
              <a:buChar char="•"/>
            </a:pPr>
            <a:r>
              <a:rPr lang="lv-LV" sz="3200" dirty="0">
                <a:solidFill>
                  <a:srgbClr val="000000"/>
                </a:solidFill>
                <a:latin typeface="Times New Roman" panose="02020603050405020304" pitchFamily="18" charset="0"/>
                <a:cs typeface="Times New Roman" panose="02020603050405020304" pitchFamily="18" charset="0"/>
              </a:rPr>
              <a:t>Administratīvā pārkāpuma procesa uzsākšanas pamats: iesniegums, amatpersonas iniciatīva, augstākas amatpersonas rīkojums vai citas iestādes ziņojums. </a:t>
            </a:r>
          </a:p>
          <a:p>
            <a:pPr marL="342900" indent="-342900">
              <a:lnSpc>
                <a:spcPct val="150000"/>
              </a:lnSpc>
              <a:spcBef>
                <a:spcPct val="0"/>
              </a:spcBef>
              <a:buFont typeface="Arial" panose="020B0604020202020204" pitchFamily="34" charset="0"/>
              <a:buChar char="•"/>
            </a:pPr>
            <a:r>
              <a:rPr lang="lv-LV" sz="3200" dirty="0">
                <a:solidFill>
                  <a:srgbClr val="000000"/>
                </a:solidFill>
                <a:latin typeface="Times New Roman" panose="02020603050405020304" pitchFamily="18" charset="0"/>
                <a:cs typeface="Times New Roman" panose="02020603050405020304" pitchFamily="18" charset="0"/>
              </a:rPr>
              <a:t>Lēmumu par procesa uzsākšanu vai atteikumu uzsākt procesu paziņo arī </a:t>
            </a:r>
            <a:r>
              <a:rPr lang="lv-LV" sz="3200" b="1" dirty="0">
                <a:solidFill>
                  <a:srgbClr val="000000"/>
                </a:solidFill>
                <a:latin typeface="Times New Roman" panose="02020603050405020304" pitchFamily="18" charset="0"/>
                <a:cs typeface="Times New Roman" panose="02020603050405020304" pitchFamily="18" charset="0"/>
              </a:rPr>
              <a:t>personai, kurai nodarīts kaitējums</a:t>
            </a:r>
            <a:r>
              <a:rPr lang="lv-LV" sz="3200" dirty="0">
                <a:solidFill>
                  <a:srgbClr val="000000"/>
                </a:solidFill>
                <a:latin typeface="Times New Roman" panose="02020603050405020304" pitchFamily="18" charset="0"/>
                <a:cs typeface="Times New Roman" panose="02020603050405020304" pitchFamily="18" charset="0"/>
              </a:rPr>
              <a:t>.</a:t>
            </a:r>
          </a:p>
          <a:p>
            <a:pPr marL="342900" indent="-342900">
              <a:lnSpc>
                <a:spcPct val="150000"/>
              </a:lnSpc>
              <a:spcBef>
                <a:spcPct val="0"/>
              </a:spcBef>
              <a:buFont typeface="Arial" panose="020B0604020202020204" pitchFamily="34" charset="0"/>
              <a:buChar char="•"/>
            </a:pPr>
            <a:r>
              <a:rPr lang="lv-LV" sz="3200" dirty="0">
                <a:solidFill>
                  <a:srgbClr val="000000"/>
                </a:solidFill>
                <a:latin typeface="Times New Roman" panose="02020603050405020304" pitchFamily="18" charset="0"/>
                <a:cs typeface="Times New Roman" panose="02020603050405020304" pitchFamily="18" charset="0"/>
              </a:rPr>
              <a:t>Lēmums par atteikumu uzsākt procesu </a:t>
            </a:r>
            <a:r>
              <a:rPr lang="lv-LV" sz="3200" b="1" dirty="0">
                <a:solidFill>
                  <a:srgbClr val="000000"/>
                </a:solidFill>
                <a:latin typeface="Times New Roman" panose="02020603050405020304" pitchFamily="18" charset="0"/>
                <a:cs typeface="Times New Roman" panose="02020603050405020304" pitchFamily="18" charset="0"/>
              </a:rPr>
              <a:t>nav pārsūdzams</a:t>
            </a:r>
            <a:r>
              <a:rPr lang="lv-LV" sz="3200" dirty="0">
                <a:solidFill>
                  <a:srgbClr val="000000"/>
                </a:solidFill>
                <a:latin typeface="Times New Roman" panose="02020603050405020304" pitchFamily="18" charset="0"/>
                <a:cs typeface="Times New Roman" panose="02020603050405020304" pitchFamily="18" charset="0"/>
              </a:rPr>
              <a:t>. Prokurors var iesniegt protestu.</a:t>
            </a:r>
          </a:p>
          <a:p>
            <a:pPr marL="342900" indent="-342900">
              <a:lnSpc>
                <a:spcPct val="150000"/>
              </a:lnSpc>
              <a:spcBef>
                <a:spcPct val="0"/>
              </a:spcBef>
              <a:buFont typeface="Arial" panose="020B0604020202020204" pitchFamily="34" charset="0"/>
              <a:buChar char="•"/>
            </a:pPr>
            <a:endParaRPr lang="lv-LV"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865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615</Words>
  <Application>Microsoft Macintosh PowerPoint</Application>
  <PresentationFormat>Custom</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Canva Sans</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dc:title>
  <cp:lastModifiedBy>Sandis Vilcāns</cp:lastModifiedBy>
  <cp:revision>34</cp:revision>
  <dcterms:created xsi:type="dcterms:W3CDTF">2006-08-16T00:00:00Z</dcterms:created>
  <dcterms:modified xsi:type="dcterms:W3CDTF">2025-02-20T21:33:21Z</dcterms:modified>
  <dc:identifier>DAGDISEnPe4</dc:identifier>
</cp:coreProperties>
</file>